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310" r:id="rId3"/>
    <p:sldId id="311" r:id="rId4"/>
    <p:sldId id="332" r:id="rId5"/>
    <p:sldId id="334" r:id="rId6"/>
    <p:sldId id="335" r:id="rId7"/>
    <p:sldId id="336" r:id="rId8"/>
    <p:sldId id="337" r:id="rId9"/>
    <p:sldId id="346" r:id="rId10"/>
    <p:sldId id="347" r:id="rId11"/>
    <p:sldId id="313" r:id="rId12"/>
    <p:sldId id="338" r:id="rId13"/>
    <p:sldId id="339" r:id="rId14"/>
    <p:sldId id="340" r:id="rId15"/>
    <p:sldId id="341" r:id="rId16"/>
    <p:sldId id="342" r:id="rId17"/>
    <p:sldId id="343" r:id="rId18"/>
    <p:sldId id="344" r:id="rId19"/>
    <p:sldId id="345" r:id="rId2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AD4E4"/>
    <a:srgbClr val="E5F4FF"/>
    <a:srgbClr val="A1B3CF"/>
    <a:srgbClr val="889EC2"/>
    <a:srgbClr val="697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7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08D4A5-D495-4846-8DE3-CA6739147EDD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4FFE9F6-6D38-49BF-9285-6C244C90D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13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300"/>
              <a:pPr/>
              <a:t>2</a:t>
            </a:fld>
            <a:endParaRPr lang="en-US"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11</a:t>
            </a:fld>
            <a:endParaRPr lang="en-US" sz="13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12</a:t>
            </a:fld>
            <a:endParaRPr lang="en-US" sz="13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13</a:t>
            </a:fld>
            <a:endParaRPr lang="en-US" sz="13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14</a:t>
            </a:fld>
            <a:endParaRPr lang="en-US" sz="13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15</a:t>
            </a:fld>
            <a:endParaRPr lang="en-US" sz="13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16</a:t>
            </a:fld>
            <a:endParaRPr lang="en-US" sz="13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17</a:t>
            </a:fld>
            <a:endParaRPr lang="en-US" sz="13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18</a:t>
            </a:fld>
            <a:endParaRPr lang="en-US" sz="13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19</a:t>
            </a:fld>
            <a:endParaRPr lang="en-US" sz="13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3</a:t>
            </a:fld>
            <a:endParaRPr lang="en-US" sz="13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4</a:t>
            </a:fld>
            <a:endParaRPr lang="en-US" sz="13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5</a:t>
            </a:fld>
            <a:endParaRPr lang="en-US" sz="13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6</a:t>
            </a:fld>
            <a:endParaRPr lang="en-US" sz="13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7</a:t>
            </a:fld>
            <a:endParaRPr lang="en-US" sz="13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8</a:t>
            </a:fld>
            <a:endParaRPr lang="en-US" sz="13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9</a:t>
            </a:fld>
            <a:endParaRPr lang="en-US" sz="13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10</a:t>
            </a:fld>
            <a:endParaRPr lang="en-US"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EE8B75F-A3AE-429B-BCB7-26CEEA28ACE3}" type="datetime1">
              <a:rPr lang="en-US" smtClean="0"/>
              <a:t>2/13/2015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96BAE-F2E2-4681-BA0B-5848F0B433DC}" type="datetime1">
              <a:rPr lang="en-US" smtClean="0"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499F-6E0E-4ED1-B4FC-35E6BC0EDBC1}" type="datetime1">
              <a:rPr lang="en-US" smtClean="0"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CA8-7877-4494-A59F-57B91077D984}" type="datetime1">
              <a:rPr lang="en-US" smtClean="0"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654C9CC-2815-4155-9CF2-71D2D8901DAA}" type="datetime1">
              <a:rPr lang="en-US" smtClean="0"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9B0D-46EC-4728-A9E6-E20B5ABF2BD9}" type="datetime1">
              <a:rPr lang="en-US" smtClean="0"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516F-E566-401C-997C-4B2027674A4B}" type="datetime1">
              <a:rPr lang="en-US" smtClean="0"/>
              <a:t>2/13/2015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1A90-7D6F-4E7C-9FC6-CE257B227469}" type="datetime1">
              <a:rPr lang="en-US" smtClean="0"/>
              <a:t>2/13/2015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F5EC-5331-4675-8D48-87C93DEC22CF}" type="datetime1">
              <a:rPr lang="en-US" smtClean="0"/>
              <a:t>2/13/2015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8E47-7249-4D95-A515-1784715630D4}" type="datetime1">
              <a:rPr lang="en-US" smtClean="0"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E8CAE-97F6-45E9-955F-50F6A4525E58}" type="datetime1">
              <a:rPr lang="en-US" smtClean="0"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14117E9-D032-46C4-A275-A2C1CEC6DE59}" type="datetime1">
              <a:rPr lang="en-US" smtClean="0"/>
              <a:t>2/13/2015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WEBD 162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609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/>
              <a:t>Class 04</a:t>
            </a:r>
          </a:p>
          <a:p>
            <a:pPr algn="ctr"/>
            <a:r>
              <a:rPr lang="en-US" sz="1600" b="1" dirty="0" smtClean="0"/>
              <a:t>Chapters  6 Linking</a:t>
            </a:r>
            <a:endParaRPr lang="en-US" sz="1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58" y="838200"/>
            <a:ext cx="1757415" cy="2132330"/>
          </a:xfrm>
          <a:prstGeom prst="rect">
            <a:avLst/>
          </a:prstGeom>
          <a:ln w="3175">
            <a:solidFill>
              <a:srgbClr val="CAD4E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Adding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Links – Text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Msg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links - </a:t>
            </a:r>
            <a:r>
              <a:rPr lang="en-US" dirty="0" smtClean="0">
                <a:solidFill>
                  <a:srgbClr val="FF0000"/>
                </a:solidFill>
              </a:rPr>
              <a:t>mobile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10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295400"/>
            <a:ext cx="87630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&lt;a </a:t>
            </a:r>
            <a:r>
              <a:rPr lang="en-US" sz="3200" b="1" dirty="0" err="1" smtClean="0">
                <a:solidFill>
                  <a:srgbClr val="00B050"/>
                </a:solidFill>
              </a:rPr>
              <a:t>href</a:t>
            </a:r>
            <a:r>
              <a:rPr lang="en-US" sz="3200" b="1" dirty="0" smtClean="0">
                <a:solidFill>
                  <a:srgbClr val="00B050"/>
                </a:solidFill>
              </a:rPr>
              <a:t>=“sms:7607490107”</a:t>
            </a:r>
            <a:r>
              <a:rPr lang="en-US" sz="3200" b="1" dirty="0" smtClean="0">
                <a:solidFill>
                  <a:srgbClr val="FF0000"/>
                </a:solidFill>
              </a:rPr>
              <a:t>&gt;text me&lt;/</a:t>
            </a:r>
            <a:r>
              <a:rPr lang="en-US" sz="3200" b="1" dirty="0" smtClean="0">
                <a:solidFill>
                  <a:srgbClr val="FF0000"/>
                </a:solidFill>
              </a:rPr>
              <a:t>a&gt;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1447800" y="2514600"/>
            <a:ext cx="1866900" cy="1528948"/>
          </a:xfrm>
          <a:prstGeom prst="upArrowCallou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scheme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" y="4343400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Launches </a:t>
            </a:r>
            <a:r>
              <a:rPr lang="en-US" sz="2400" b="1" dirty="0" err="1" smtClean="0"/>
              <a:t>sms</a:t>
            </a:r>
            <a:r>
              <a:rPr lang="en-US" sz="2400" b="1" dirty="0" smtClean="0"/>
              <a:t> (text message) application on mobile device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 flipV="1">
            <a:off x="457200" y="6156960"/>
            <a:ext cx="8229600" cy="91440"/>
          </a:xfrm>
        </p:spPr>
        <p:txBody>
          <a:bodyPr>
            <a:normAutofit fontScale="25000" lnSpcReduction="20000"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0065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Relative / Absolute URLS (paths)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11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19200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en-US" sz="4400" dirty="0" smtClean="0">
                <a:cs typeface="Times New Roman" pitchFamily="18" charset="0"/>
              </a:rPr>
              <a:t>Relative</a:t>
            </a:r>
          </a:p>
          <a:p>
            <a:pPr marL="274320" lvl="1" indent="0">
              <a:lnSpc>
                <a:spcPct val="150000"/>
              </a:lnSpc>
              <a:buNone/>
              <a:defRPr/>
            </a:pPr>
            <a:r>
              <a:rPr lang="en-US" sz="3200" dirty="0" smtClean="0">
                <a:cs typeface="Times New Roman" pitchFamily="18" charset="0"/>
              </a:rPr>
              <a:t>&lt;a </a:t>
            </a:r>
            <a:r>
              <a:rPr lang="en-US" sz="3200" dirty="0" err="1" smtClean="0">
                <a:cs typeface="Times New Roman" pitchFamily="18" charset="0"/>
              </a:rPr>
              <a:t>href</a:t>
            </a:r>
            <a:r>
              <a:rPr lang="en-US" sz="3200" dirty="0" smtClean="0">
                <a:cs typeface="Times New Roman" pitchFamily="18" charset="0"/>
              </a:rPr>
              <a:t>=“</a:t>
            </a:r>
            <a:r>
              <a:rPr lang="en-US" sz="3200" dirty="0" smtClean="0">
                <a:solidFill>
                  <a:srgbClr val="FF0000"/>
                </a:solidFill>
                <a:cs typeface="Times New Roman" pitchFamily="18" charset="0"/>
              </a:rPr>
              <a:t>contact.html</a:t>
            </a:r>
            <a:r>
              <a:rPr lang="en-US" sz="3200" dirty="0" smtClean="0">
                <a:cs typeface="Times New Roman" pitchFamily="18" charset="0"/>
              </a:rPr>
              <a:t>”&gt;</a:t>
            </a:r>
            <a:r>
              <a:rPr lang="en-US" sz="3200" u="sng" dirty="0" smtClean="0">
                <a:solidFill>
                  <a:srgbClr val="0000CC"/>
                </a:solidFill>
                <a:cs typeface="Times New Roman" pitchFamily="18" charset="0"/>
              </a:rPr>
              <a:t>Contact Us</a:t>
            </a:r>
            <a:r>
              <a:rPr lang="en-US" sz="3200" dirty="0" smtClean="0">
                <a:cs typeface="Times New Roman" pitchFamily="18" charset="0"/>
              </a:rPr>
              <a:t>&lt;/a&gt;</a:t>
            </a:r>
          </a:p>
          <a:p>
            <a:pPr marL="274320" lvl="1" indent="0">
              <a:lnSpc>
                <a:spcPct val="90000"/>
              </a:lnSpc>
              <a:buNone/>
              <a:defRPr/>
            </a:pPr>
            <a:r>
              <a:rPr lang="en-US" sz="2800" dirty="0">
                <a:cs typeface="Times New Roman" pitchFamily="18" charset="0"/>
              </a:rPr>
              <a:t>&lt;a </a:t>
            </a:r>
            <a:r>
              <a:rPr lang="en-US" sz="2800" dirty="0" err="1">
                <a:cs typeface="Times New Roman" pitchFamily="18" charset="0"/>
              </a:rPr>
              <a:t>href</a:t>
            </a:r>
            <a:r>
              <a:rPr lang="en-US" sz="2800" dirty="0" smtClean="0">
                <a:cs typeface="Times New Roman" pitchFamily="18" charset="0"/>
              </a:rPr>
              <a:t>=“</a:t>
            </a:r>
            <a:r>
              <a:rPr lang="en-US" sz="2800" dirty="0" smtClean="0">
                <a:solidFill>
                  <a:srgbClr val="FF0000"/>
                </a:solidFill>
                <a:cs typeface="Times New Roman" pitchFamily="18" charset="0"/>
              </a:rPr>
              <a:t>directions/mesa_campus.html</a:t>
            </a:r>
            <a:r>
              <a:rPr lang="en-US" sz="2800" dirty="0" smtClean="0">
                <a:cs typeface="Times New Roman" pitchFamily="18" charset="0"/>
              </a:rPr>
              <a:t>”&gt;</a:t>
            </a:r>
            <a:r>
              <a:rPr lang="en-US" sz="3200" u="sng" dirty="0">
                <a:solidFill>
                  <a:srgbClr val="0000CC"/>
                </a:solidFill>
                <a:cs typeface="Times New Roman" pitchFamily="18" charset="0"/>
              </a:rPr>
              <a:t>Mesa</a:t>
            </a:r>
            <a:r>
              <a:rPr lang="en-US" sz="2800" dirty="0" smtClean="0">
                <a:cs typeface="Times New Roman" pitchFamily="18" charset="0"/>
              </a:rPr>
              <a:t> &lt;/</a:t>
            </a:r>
            <a:r>
              <a:rPr lang="en-US" sz="2800" dirty="0">
                <a:cs typeface="Times New Roman" pitchFamily="18" charset="0"/>
              </a:rPr>
              <a:t>a</a:t>
            </a:r>
            <a:r>
              <a:rPr lang="en-US" sz="2800" dirty="0" smtClean="0">
                <a:cs typeface="Times New Roman" pitchFamily="18" charset="0"/>
              </a:rPr>
              <a:t>&gt;</a:t>
            </a: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2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r>
              <a:rPr lang="en-US" sz="3200" dirty="0" smtClean="0">
                <a:cs typeface="Times New Roman" pitchFamily="18" charset="0"/>
              </a:rPr>
              <a:t>Absolute</a:t>
            </a:r>
            <a:endParaRPr lang="en-US" sz="1800" dirty="0" smtClean="0">
              <a:cs typeface="Times New Roman" pitchFamily="18" charset="0"/>
            </a:endParaRPr>
          </a:p>
          <a:p>
            <a:pPr marL="274320" lvl="1" indent="0">
              <a:lnSpc>
                <a:spcPct val="150000"/>
              </a:lnSpc>
              <a:spcAft>
                <a:spcPts val="1200"/>
              </a:spcAft>
              <a:buNone/>
              <a:defRPr/>
            </a:pPr>
            <a:r>
              <a:rPr lang="en-US" sz="2400" dirty="0">
                <a:cs typeface="Times New Roman" pitchFamily="18" charset="0"/>
              </a:rPr>
              <a:t>&lt;a </a:t>
            </a:r>
            <a:r>
              <a:rPr lang="en-US" sz="2400" dirty="0" err="1">
                <a:cs typeface="Times New Roman" pitchFamily="18" charset="0"/>
              </a:rPr>
              <a:t>href</a:t>
            </a:r>
            <a:r>
              <a:rPr lang="en-US" sz="2400" dirty="0" smtClean="0">
                <a:cs typeface="Times New Roman" pitchFamily="18" charset="0"/>
              </a:rPr>
              <a:t>=“</a:t>
            </a:r>
            <a:r>
              <a:rPr lang="en-US" sz="2400" dirty="0" smtClean="0">
                <a:solidFill>
                  <a:srgbClr val="FF0000"/>
                </a:solidFill>
                <a:cs typeface="Times New Roman" pitchFamily="18" charset="0"/>
              </a:rPr>
              <a:t>http://google.com</a:t>
            </a:r>
            <a:r>
              <a:rPr lang="en-US" sz="2400" dirty="0" smtClean="0">
                <a:cs typeface="Times New Roman" pitchFamily="18" charset="0"/>
              </a:rPr>
              <a:t>”&gt;</a:t>
            </a:r>
            <a:r>
              <a:rPr lang="en-US" sz="2400" u="sng" dirty="0" smtClean="0">
                <a:solidFill>
                  <a:srgbClr val="0000CC"/>
                </a:solidFill>
                <a:cs typeface="Times New Roman" pitchFamily="18" charset="0"/>
              </a:rPr>
              <a:t>Google</a:t>
            </a:r>
            <a:r>
              <a:rPr lang="en-US" sz="2400" dirty="0" smtClean="0">
                <a:cs typeface="Times New Roman" pitchFamily="18" charset="0"/>
              </a:rPr>
              <a:t>&lt;/</a:t>
            </a:r>
            <a:r>
              <a:rPr lang="en-US" sz="2400" dirty="0">
                <a:cs typeface="Times New Roman" pitchFamily="18" charset="0"/>
              </a:rPr>
              <a:t>a</a:t>
            </a:r>
            <a:r>
              <a:rPr lang="en-US" sz="2400" dirty="0" smtClean="0">
                <a:cs typeface="Times New Roman" pitchFamily="18" charset="0"/>
              </a:rPr>
              <a:t>&gt;</a:t>
            </a:r>
          </a:p>
          <a:p>
            <a:pPr marL="274320" lvl="1" indent="0">
              <a:lnSpc>
                <a:spcPct val="90000"/>
              </a:lnSpc>
              <a:buNone/>
              <a:defRPr/>
            </a:pPr>
            <a:r>
              <a:rPr lang="en-US" sz="2000" dirty="0">
                <a:cs typeface="Times New Roman" pitchFamily="18" charset="0"/>
              </a:rPr>
              <a:t>&lt;a </a:t>
            </a:r>
            <a:r>
              <a:rPr lang="en-US" sz="2000" dirty="0" err="1">
                <a:cs typeface="Times New Roman" pitchFamily="18" charset="0"/>
              </a:rPr>
              <a:t>href</a:t>
            </a:r>
            <a:r>
              <a:rPr lang="en-US" sz="2000" dirty="0">
                <a:cs typeface="Times New Roman" pitchFamily="18" charset="0"/>
              </a:rPr>
              <a:t>=“</a:t>
            </a:r>
            <a:r>
              <a:rPr lang="en-US" sz="2000" dirty="0">
                <a:solidFill>
                  <a:srgbClr val="FF0000"/>
                </a:solidFill>
                <a:cs typeface="Times New Roman" pitchFamily="18" charset="0"/>
              </a:rPr>
              <a:t>http</a:t>
            </a:r>
            <a:r>
              <a:rPr lang="en-US" sz="2000" dirty="0" smtClean="0">
                <a:solidFill>
                  <a:srgbClr val="FF0000"/>
                </a:solidFill>
                <a:cs typeface="Times New Roman" pitchFamily="18" charset="0"/>
              </a:rPr>
              <a:t>://amazon.com/s/?</a:t>
            </a:r>
            <a:r>
              <a:rPr lang="en-US" sz="2000" dirty="0" err="1" smtClean="0">
                <a:solidFill>
                  <a:srgbClr val="FF0000"/>
                </a:solidFill>
                <a:cs typeface="Times New Roman" pitchFamily="18" charset="0"/>
              </a:rPr>
              <a:t>UTF&amp;keywords</a:t>
            </a:r>
            <a:r>
              <a:rPr lang="en-US" sz="2000" dirty="0" smtClean="0">
                <a:solidFill>
                  <a:srgbClr val="FF0000"/>
                </a:solidFill>
                <a:cs typeface="Times New Roman" pitchFamily="18" charset="0"/>
              </a:rPr>
              <a:t>=collie&amp;&amp;</a:t>
            </a:r>
            <a:r>
              <a:rPr lang="en-US" sz="2000" dirty="0" err="1" smtClean="0">
                <a:solidFill>
                  <a:srgbClr val="FF0000"/>
                </a:solidFill>
                <a:cs typeface="Times New Roman" pitchFamily="18" charset="0"/>
              </a:rPr>
              <a:t>tg</a:t>
            </a:r>
            <a:r>
              <a:rPr lang="en-US" sz="2000" smtClean="0">
                <a:solidFill>
                  <a:srgbClr val="FF0000"/>
                </a:solidFill>
                <a:cs typeface="Times New Roman" pitchFamily="18" charset="0"/>
              </a:rPr>
              <a:t>=xyz</a:t>
            </a:r>
            <a:r>
              <a:rPr lang="en-US" sz="2000" smtClean="0">
                <a:cs typeface="Times New Roman" pitchFamily="18" charset="0"/>
              </a:rPr>
              <a:t>”&gt;</a:t>
            </a:r>
            <a:r>
              <a:rPr lang="en-US" sz="2000" u="sng" smtClean="0">
                <a:solidFill>
                  <a:srgbClr val="0000CC"/>
                </a:solidFill>
                <a:cs typeface="Times New Roman" pitchFamily="18" charset="0"/>
              </a:rPr>
              <a:t>Collie</a:t>
            </a:r>
            <a:r>
              <a:rPr lang="en-US" sz="2000" dirty="0" smtClean="0">
                <a:cs typeface="Times New Roman" pitchFamily="18" charset="0"/>
              </a:rPr>
              <a:t>&lt;/</a:t>
            </a:r>
            <a:r>
              <a:rPr lang="en-US" sz="2000" dirty="0">
                <a:cs typeface="Times New Roman" pitchFamily="18" charset="0"/>
              </a:rPr>
              <a:t>a&gt;</a:t>
            </a: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 smtClean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44852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Relative Linking - Paths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12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19200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 smtClean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966" y="1371600"/>
            <a:ext cx="6324600" cy="517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34730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Relative Linking – Same Folder / </a:t>
            </a:r>
            <a:r>
              <a:rPr lang="en-US" dirty="0" smtClean="0">
                <a:solidFill>
                  <a:srgbClr val="FF0000"/>
                </a:solidFill>
              </a:rPr>
              <a:t>Directory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13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81549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 smtClean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81" y="1600200"/>
            <a:ext cx="7700419" cy="4300458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533400" y="4800600"/>
            <a:ext cx="1066800" cy="2286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7768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Relative Linking – to Folder Below Root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14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81549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 smtClean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148" y="1371600"/>
            <a:ext cx="6362852" cy="5096614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457200" y="5029200"/>
            <a:ext cx="1066800" cy="2286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687202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Relative Linking – to 2 Folders Below Root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15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81549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 smtClean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54" y="1600200"/>
            <a:ext cx="7689546" cy="4575453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152400" y="4800600"/>
            <a:ext cx="1066800" cy="2286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61251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382000" cy="990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</a:rPr>
              <a:t>Relative Linking – </a:t>
            </a:r>
            <a:r>
              <a:rPr lang="en-US" sz="2800" dirty="0" smtClean="0">
                <a:solidFill>
                  <a:schemeClr val="tx2">
                    <a:satMod val="130000"/>
                  </a:schemeClr>
                </a:solidFill>
              </a:rPr>
              <a:t>going </a:t>
            </a: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</a:rPr>
              <a:t>up from Folder Below Root</a:t>
            </a:r>
            <a:endParaRPr lang="en-US" sz="24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16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81549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 smtClean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379816"/>
            <a:ext cx="7391399" cy="4795837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116774" y="4601688"/>
            <a:ext cx="1066800" cy="2286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63262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382000" cy="990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</a:rPr>
              <a:t>Relative Linking – </a:t>
            </a:r>
            <a:r>
              <a:rPr lang="en-US" sz="2800" dirty="0" smtClean="0">
                <a:solidFill>
                  <a:schemeClr val="tx2">
                    <a:satMod val="130000"/>
                  </a:schemeClr>
                </a:solidFill>
              </a:rPr>
              <a:t>going </a:t>
            </a: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</a:rPr>
              <a:t>up from 2 Folders Below Root</a:t>
            </a:r>
            <a:endParaRPr lang="en-US" sz="24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17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81549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 smtClean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14" y="1200804"/>
            <a:ext cx="7428885" cy="4974849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228600" y="4448793"/>
            <a:ext cx="1066800" cy="2286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87063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382000" cy="990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</a:rPr>
              <a:t>Relative Linking – </a:t>
            </a:r>
            <a:r>
              <a:rPr lang="en-US" sz="2800" dirty="0" smtClean="0">
                <a:solidFill>
                  <a:schemeClr val="tx2">
                    <a:satMod val="130000"/>
                  </a:schemeClr>
                </a:solidFill>
              </a:rPr>
              <a:t>relative to the root</a:t>
            </a:r>
            <a:endParaRPr lang="en-US" sz="24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18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81549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 smtClean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14" y="1281688"/>
            <a:ext cx="7428885" cy="481308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228600" y="4800600"/>
            <a:ext cx="1066800" cy="2286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43447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10600" cy="990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</a:rPr>
              <a:t>Linking to a specific point in a page – </a:t>
            </a:r>
            <a:r>
              <a:rPr lang="en-US" sz="2400" dirty="0" smtClean="0">
                <a:solidFill>
                  <a:srgbClr val="FF0000"/>
                </a:solidFill>
              </a:rPr>
              <a:t>fragment</a:t>
            </a: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</a:rPr>
              <a:t> – </a:t>
            </a:r>
            <a:r>
              <a:rPr lang="en-US" sz="2400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</a:rPr>
              <a:t> 117</a:t>
            </a:r>
            <a:endParaRPr lang="en-US" sz="24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19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81549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 smtClean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281688"/>
            <a:ext cx="6324600" cy="481308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3124200" y="3048000"/>
            <a:ext cx="685800" cy="4572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06066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381875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Adding  Links</a:t>
            </a: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610600" cy="4724400"/>
          </a:xfrm>
        </p:spPr>
        <p:txBody>
          <a:bodyPr>
            <a:normAutofit/>
          </a:bodyPr>
          <a:lstStyle/>
          <a:p>
            <a:pPr algn="ctr" eaLnBrk="0" hangingPunct="0"/>
            <a:endParaRPr lang="en-US" sz="2800" b="1" dirty="0" smtClean="0"/>
          </a:p>
          <a:p>
            <a:pPr eaLnBrk="0" hangingPunct="0"/>
            <a:r>
              <a:rPr lang="en-US" sz="3200" b="1" dirty="0" smtClean="0"/>
              <a:t>&lt;a&gt; or anchor element        hypertext link</a:t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b="1" dirty="0" smtClean="0"/>
          </a:p>
          <a:p>
            <a:pPr eaLnBrk="0" hangingPunct="0"/>
            <a:r>
              <a:rPr lang="en-US" sz="3200" b="1" dirty="0" smtClean="0"/>
              <a:t>&lt;a  </a:t>
            </a:r>
            <a:r>
              <a:rPr lang="en-US" sz="3200" b="1" dirty="0" err="1"/>
              <a:t>href</a:t>
            </a:r>
            <a:r>
              <a:rPr lang="en-US" sz="3200" b="1" dirty="0"/>
              <a:t>=“destination”  &gt;</a:t>
            </a:r>
            <a:r>
              <a:rPr lang="en-US" sz="3200" b="1" dirty="0">
                <a:solidFill>
                  <a:srgbClr val="0000FF"/>
                </a:solidFill>
              </a:rPr>
              <a:t>click here</a:t>
            </a:r>
            <a:r>
              <a:rPr lang="en-US" sz="3200" b="1" dirty="0"/>
              <a:t>&lt;/a&gt;</a:t>
            </a:r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2</a:t>
            </a:fld>
            <a:endParaRPr lang="en-US" sz="1100">
              <a:solidFill>
                <a:srgbClr val="4D4D4D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5120785" y="2072244"/>
            <a:ext cx="518015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Up Arrow Callout 9"/>
          <p:cNvSpPr/>
          <p:nvPr/>
        </p:nvSpPr>
        <p:spPr>
          <a:xfrm>
            <a:off x="773875" y="3886200"/>
            <a:ext cx="1330842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attribute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Up Arrow Callout 10"/>
          <p:cNvSpPr/>
          <p:nvPr/>
        </p:nvSpPr>
        <p:spPr>
          <a:xfrm>
            <a:off x="5501785" y="3733800"/>
            <a:ext cx="1493230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hypertext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Up Arrow Callout 11"/>
          <p:cNvSpPr/>
          <p:nvPr/>
        </p:nvSpPr>
        <p:spPr>
          <a:xfrm>
            <a:off x="2593182" y="3886200"/>
            <a:ext cx="1330842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URL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6345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Adding Links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3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400" y="1295400"/>
            <a:ext cx="81534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&lt;a </a:t>
            </a:r>
            <a:r>
              <a:rPr lang="en-US" sz="3600" b="1" dirty="0" err="1" smtClean="0">
                <a:solidFill>
                  <a:srgbClr val="00B050"/>
                </a:solidFill>
              </a:rPr>
              <a:t>href</a:t>
            </a:r>
            <a:r>
              <a:rPr lang="en-US" sz="3600" b="1" dirty="0" smtClean="0">
                <a:solidFill>
                  <a:srgbClr val="00B050"/>
                </a:solidFill>
              </a:rPr>
              <a:t>=“index.html”</a:t>
            </a:r>
            <a:r>
              <a:rPr lang="en-US" sz="3600" b="1" dirty="0" smtClean="0">
                <a:solidFill>
                  <a:srgbClr val="FF0000"/>
                </a:solidFill>
              </a:rPr>
              <a:t>&gt;</a:t>
            </a:r>
            <a:r>
              <a:rPr lang="en-US" sz="3600" u="sng" dirty="0" smtClean="0">
                <a:solidFill>
                  <a:srgbClr val="0000CC"/>
                </a:solidFill>
              </a:rPr>
              <a:t>Home Page</a:t>
            </a:r>
            <a:r>
              <a:rPr lang="en-US" sz="3600" b="1" dirty="0" smtClean="0">
                <a:solidFill>
                  <a:srgbClr val="FF0000"/>
                </a:solidFill>
              </a:rPr>
              <a:t>&lt;/a&gt;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743200" y="2590800"/>
            <a:ext cx="1866900" cy="18288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Destination URL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5638800" y="2590800"/>
            <a:ext cx="1866900" cy="1828800"/>
          </a:xfrm>
          <a:prstGeom prst="upArrowCallou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Hyper text link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9561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Adding Links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4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295400"/>
            <a:ext cx="86106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400" b="1" dirty="0" smtClean="0">
                <a:solidFill>
                  <a:srgbClr val="FF0000"/>
                </a:solidFill>
              </a:rPr>
              <a:t>&lt;a </a:t>
            </a:r>
            <a:r>
              <a:rPr lang="en-US" sz="3400" b="1" dirty="0" err="1" smtClean="0">
                <a:solidFill>
                  <a:srgbClr val="00B050"/>
                </a:solidFill>
              </a:rPr>
              <a:t>href</a:t>
            </a:r>
            <a:r>
              <a:rPr lang="en-US" sz="3400" b="1" dirty="0" smtClean="0">
                <a:solidFill>
                  <a:srgbClr val="00B050"/>
                </a:solidFill>
              </a:rPr>
              <a:t>=“http://google.com”</a:t>
            </a:r>
            <a:r>
              <a:rPr lang="en-US" sz="3400" b="1" dirty="0" smtClean="0">
                <a:solidFill>
                  <a:srgbClr val="FF0000"/>
                </a:solidFill>
              </a:rPr>
              <a:t>&gt;</a:t>
            </a:r>
            <a:r>
              <a:rPr lang="en-US" sz="3400" u="sng" dirty="0" smtClean="0">
                <a:solidFill>
                  <a:srgbClr val="0000CC"/>
                </a:solidFill>
              </a:rPr>
              <a:t>Google</a:t>
            </a:r>
            <a:r>
              <a:rPr lang="en-US" sz="3400" b="1" dirty="0" smtClean="0">
                <a:solidFill>
                  <a:srgbClr val="FF0000"/>
                </a:solidFill>
              </a:rPr>
              <a:t>&lt;/a&gt;</a:t>
            </a:r>
            <a:endParaRPr lang="en-US" sz="3400" b="1" dirty="0">
              <a:solidFill>
                <a:srgbClr val="FF0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743200" y="2590800"/>
            <a:ext cx="1866900" cy="18288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Destination URL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5791200" y="2607623"/>
            <a:ext cx="1866900" cy="1828800"/>
          </a:xfrm>
          <a:prstGeom prst="upArrowCallou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Hyper text link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7343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Adding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Links – target into new tab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5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295400"/>
            <a:ext cx="86106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400" b="1" dirty="0" smtClean="0">
                <a:solidFill>
                  <a:srgbClr val="FF0000"/>
                </a:solidFill>
              </a:rPr>
              <a:t>&lt;a </a:t>
            </a:r>
            <a:r>
              <a:rPr lang="en-US" sz="3400" b="1" dirty="0" err="1" smtClean="0">
                <a:solidFill>
                  <a:srgbClr val="00B050"/>
                </a:solidFill>
              </a:rPr>
              <a:t>href</a:t>
            </a:r>
            <a:r>
              <a:rPr lang="en-US" sz="3400" b="1" dirty="0" smtClean="0">
                <a:solidFill>
                  <a:srgbClr val="00B050"/>
                </a:solidFill>
              </a:rPr>
              <a:t>=http</a:t>
            </a:r>
            <a:r>
              <a:rPr lang="en-US" sz="3400" b="1" dirty="0" smtClean="0">
                <a:solidFill>
                  <a:srgbClr val="00B050"/>
                </a:solidFill>
              </a:rPr>
              <a:t>://</a:t>
            </a:r>
            <a:r>
              <a:rPr lang="en-US" sz="3400" b="1" dirty="0" smtClean="0">
                <a:solidFill>
                  <a:srgbClr val="00B050"/>
                </a:solidFill>
              </a:rPr>
              <a:t>google.com </a:t>
            </a:r>
            <a:r>
              <a:rPr lang="en-US" sz="3400" b="1" dirty="0" smtClean="0">
                <a:solidFill>
                  <a:srgbClr val="002060"/>
                </a:solidFill>
              </a:rPr>
              <a:t>target=“new”</a:t>
            </a:r>
            <a:r>
              <a:rPr lang="en-US" sz="3400" b="1" dirty="0" smtClean="0">
                <a:solidFill>
                  <a:srgbClr val="FF0000"/>
                </a:solidFill>
              </a:rPr>
              <a:t>&gt;</a:t>
            </a:r>
          </a:p>
          <a:p>
            <a:r>
              <a:rPr lang="en-US" sz="3400" b="1" dirty="0">
                <a:solidFill>
                  <a:srgbClr val="FF0000"/>
                </a:solidFill>
              </a:rPr>
              <a:t> </a:t>
            </a:r>
            <a:r>
              <a:rPr lang="en-US" sz="3400" b="1" dirty="0" smtClean="0">
                <a:solidFill>
                  <a:srgbClr val="FF0000"/>
                </a:solidFill>
              </a:rPr>
              <a:t>       </a:t>
            </a:r>
            <a:r>
              <a:rPr lang="en-US" sz="3400" u="sng" dirty="0" smtClean="0">
                <a:solidFill>
                  <a:srgbClr val="0000CC"/>
                </a:solidFill>
              </a:rPr>
              <a:t>Google</a:t>
            </a:r>
            <a:r>
              <a:rPr lang="en-US" sz="3400" b="1" dirty="0" smtClean="0">
                <a:solidFill>
                  <a:srgbClr val="FF0000"/>
                </a:solidFill>
              </a:rPr>
              <a:t>&lt;/a&gt;</a:t>
            </a:r>
            <a:endParaRPr lang="en-US" sz="3400" b="1" dirty="0">
              <a:solidFill>
                <a:srgbClr val="FF0000"/>
              </a:solidFill>
            </a:endParaRP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5638800" y="2258291"/>
            <a:ext cx="1866900" cy="1828800"/>
          </a:xfrm>
          <a:prstGeom prst="upArrowCallou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attribute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07904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Adding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Links – target into new tab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6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295400"/>
            <a:ext cx="86106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</a:rPr>
              <a:t>&lt;</a:t>
            </a:r>
            <a:r>
              <a:rPr lang="en-US" sz="2800" b="1" dirty="0" smtClean="0">
                <a:solidFill>
                  <a:schemeClr val="tx1"/>
                </a:solidFill>
              </a:rPr>
              <a:t>a </a:t>
            </a:r>
            <a:r>
              <a:rPr lang="en-US" sz="2800" b="1" dirty="0" err="1" smtClean="0">
                <a:solidFill>
                  <a:schemeClr val="tx1"/>
                </a:solidFill>
              </a:rPr>
              <a:t>href</a:t>
            </a:r>
            <a:r>
              <a:rPr lang="en-US" sz="2800" b="1" dirty="0" smtClean="0">
                <a:solidFill>
                  <a:schemeClr val="tx1"/>
                </a:solidFill>
              </a:rPr>
              <a:t>=“http://” </a:t>
            </a:r>
            <a:r>
              <a:rPr lang="en-US" sz="2800" b="1" dirty="0">
                <a:solidFill>
                  <a:schemeClr val="tx1"/>
                </a:solidFill>
              </a:rPr>
              <a:t>target="_</a:t>
            </a:r>
            <a:r>
              <a:rPr lang="en-US" sz="2800" b="1" dirty="0" err="1">
                <a:solidFill>
                  <a:schemeClr val="tx1"/>
                </a:solidFill>
              </a:rPr>
              <a:t>blank|_self|_parent|_</a:t>
            </a:r>
            <a:r>
              <a:rPr lang="en-US" sz="2800" b="1" dirty="0" err="1" smtClean="0">
                <a:solidFill>
                  <a:schemeClr val="tx1"/>
                </a:solidFill>
              </a:rPr>
              <a:t>top</a:t>
            </a:r>
            <a:r>
              <a:rPr lang="en-US" sz="2800" b="1" dirty="0" smtClean="0">
                <a:solidFill>
                  <a:schemeClr val="tx1"/>
                </a:solidFill>
              </a:rPr>
              <a:t>| </a:t>
            </a:r>
            <a:r>
              <a:rPr lang="en-US" sz="2800" b="1" dirty="0" err="1" smtClean="0">
                <a:solidFill>
                  <a:schemeClr val="tx1"/>
                </a:solidFill>
              </a:rPr>
              <a:t>customname</a:t>
            </a:r>
            <a:r>
              <a:rPr lang="en-US" sz="2800" b="1" dirty="0" smtClean="0">
                <a:solidFill>
                  <a:schemeClr val="tx1"/>
                </a:solidFill>
              </a:rPr>
              <a:t>"&gt;</a:t>
            </a:r>
          </a:p>
          <a:p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3733800"/>
            <a:ext cx="8229600" cy="242316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3962400"/>
            <a:ext cx="853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_blank   - opens new window / tab every time</a:t>
            </a:r>
          </a:p>
          <a:p>
            <a:r>
              <a:rPr lang="en-US" sz="2400" dirty="0"/>
              <a:t>_</a:t>
            </a:r>
            <a:r>
              <a:rPr lang="en-US" sz="2400" dirty="0" smtClean="0"/>
              <a:t>self      - open link in same window (default)</a:t>
            </a:r>
          </a:p>
          <a:p>
            <a:r>
              <a:rPr lang="en-US" sz="2400" dirty="0" smtClean="0"/>
              <a:t>_parent  - opens links in parent window</a:t>
            </a:r>
          </a:p>
          <a:p>
            <a:endParaRPr lang="en-US" sz="2400" dirty="0" smtClean="0"/>
          </a:p>
          <a:p>
            <a:r>
              <a:rPr lang="en-US" sz="2400" b="1" dirty="0" err="1"/>
              <a:t>c</a:t>
            </a:r>
            <a:r>
              <a:rPr lang="en-US" sz="2400" b="1" dirty="0" err="1" smtClean="0"/>
              <a:t>ustomname</a:t>
            </a:r>
            <a:r>
              <a:rPr lang="en-US" sz="2400" b="1" dirty="0" smtClean="0"/>
              <a:t> – open link consistently in same window / tab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276750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Adding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Links – title attribute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7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295400"/>
            <a:ext cx="87630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&lt;a </a:t>
            </a:r>
            <a:r>
              <a:rPr lang="en-US" sz="3200" b="1" dirty="0" err="1" smtClean="0">
                <a:solidFill>
                  <a:srgbClr val="00B050"/>
                </a:solidFill>
              </a:rPr>
              <a:t>href</a:t>
            </a:r>
            <a:r>
              <a:rPr lang="en-US" sz="3200" b="1" dirty="0" smtClean="0">
                <a:solidFill>
                  <a:srgbClr val="00B050"/>
                </a:solidFill>
              </a:rPr>
              <a:t>=http</a:t>
            </a:r>
            <a:r>
              <a:rPr lang="en-US" sz="3200" b="1" dirty="0" smtClean="0">
                <a:solidFill>
                  <a:srgbClr val="00B050"/>
                </a:solidFill>
              </a:rPr>
              <a:t>://</a:t>
            </a:r>
            <a:r>
              <a:rPr lang="en-US" sz="3200" b="1" dirty="0" smtClean="0">
                <a:solidFill>
                  <a:srgbClr val="00B050"/>
                </a:solidFill>
              </a:rPr>
              <a:t>google.com </a:t>
            </a:r>
            <a:r>
              <a:rPr lang="en-US" sz="3200" b="1" dirty="0" smtClean="0">
                <a:solidFill>
                  <a:srgbClr val="002060"/>
                </a:solidFill>
              </a:rPr>
              <a:t>title=“Google”</a:t>
            </a:r>
            <a:r>
              <a:rPr lang="en-US" sz="3200" b="1" dirty="0" smtClean="0">
                <a:solidFill>
                  <a:srgbClr val="FF0000"/>
                </a:solidFill>
              </a:rPr>
              <a:t>&gt;</a:t>
            </a:r>
          </a:p>
          <a:p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       </a:t>
            </a:r>
            <a:r>
              <a:rPr lang="en-US" sz="3200" u="sng" dirty="0" smtClean="0">
                <a:solidFill>
                  <a:srgbClr val="0000CC"/>
                </a:solidFill>
              </a:rPr>
              <a:t>Google</a:t>
            </a:r>
            <a:r>
              <a:rPr lang="en-US" sz="3200" b="1" dirty="0" smtClean="0">
                <a:solidFill>
                  <a:srgbClr val="FF0000"/>
                </a:solidFill>
              </a:rPr>
              <a:t>&lt;/a&gt;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4953000" y="2258291"/>
            <a:ext cx="1866900" cy="1828800"/>
          </a:xfrm>
          <a:prstGeom prst="upArrowCallou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attribute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2900" y="434340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Shows up as a tool tip with mouse over</a:t>
            </a:r>
          </a:p>
          <a:p>
            <a:endParaRPr lang="en-US" sz="2400" dirty="0" smtClean="0"/>
          </a:p>
          <a:p>
            <a:r>
              <a:rPr lang="en-US" sz="2400" b="1" dirty="0" smtClean="0"/>
              <a:t>For accessibility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211261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Adding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Links – Email links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8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295400"/>
            <a:ext cx="87630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&lt;a </a:t>
            </a:r>
            <a:r>
              <a:rPr lang="en-US" sz="3200" b="1" dirty="0" err="1" smtClean="0">
                <a:solidFill>
                  <a:srgbClr val="00B050"/>
                </a:solidFill>
              </a:rPr>
              <a:t>href</a:t>
            </a:r>
            <a:r>
              <a:rPr lang="en-US" sz="3200" b="1" dirty="0" smtClean="0">
                <a:solidFill>
                  <a:srgbClr val="00B050"/>
                </a:solidFill>
              </a:rPr>
              <a:t>=“mailto:tpelkie@sdccd.edu”</a:t>
            </a:r>
            <a:r>
              <a:rPr lang="en-US" sz="3200" b="1" dirty="0" smtClean="0">
                <a:solidFill>
                  <a:srgbClr val="FF0000"/>
                </a:solidFill>
              </a:rPr>
              <a:t>&gt;Email&lt;/</a:t>
            </a:r>
            <a:r>
              <a:rPr lang="en-US" sz="3200" b="1" dirty="0" smtClean="0">
                <a:solidFill>
                  <a:srgbClr val="FF0000"/>
                </a:solidFill>
              </a:rPr>
              <a:t>a&gt;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1219200" y="2662052"/>
            <a:ext cx="1866900" cy="1528948"/>
          </a:xfrm>
          <a:prstGeom prst="upArrowCallou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protocol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" y="434340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Not user friendly as will launch Email client</a:t>
            </a:r>
          </a:p>
          <a:p>
            <a:endParaRPr lang="en-US" sz="2400" b="1" dirty="0"/>
          </a:p>
          <a:p>
            <a:r>
              <a:rPr lang="en-US" sz="2400" b="1" dirty="0" smtClean="0"/>
              <a:t>Dates back to early Web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 flipV="1">
            <a:off x="457200" y="6156960"/>
            <a:ext cx="8229600" cy="91440"/>
          </a:xfrm>
        </p:spPr>
        <p:txBody>
          <a:bodyPr>
            <a:normAutofit fontScale="25000" lnSpcReduction="20000"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06697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Adding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Links – Telephone links - </a:t>
            </a:r>
            <a:r>
              <a:rPr lang="en-US" dirty="0" smtClean="0">
                <a:solidFill>
                  <a:srgbClr val="FF0000"/>
                </a:solidFill>
              </a:rPr>
              <a:t>mobile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9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295400"/>
            <a:ext cx="87630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&lt;a </a:t>
            </a:r>
            <a:r>
              <a:rPr lang="en-US" sz="3200" b="1" dirty="0" err="1" smtClean="0">
                <a:solidFill>
                  <a:srgbClr val="00B050"/>
                </a:solidFill>
              </a:rPr>
              <a:t>href</a:t>
            </a:r>
            <a:r>
              <a:rPr lang="en-US" sz="3200" b="1" dirty="0" smtClean="0">
                <a:solidFill>
                  <a:srgbClr val="00B050"/>
                </a:solidFill>
              </a:rPr>
              <a:t>=“tel:7607490107”</a:t>
            </a:r>
            <a:r>
              <a:rPr lang="en-US" sz="3200" b="1" dirty="0" smtClean="0">
                <a:solidFill>
                  <a:srgbClr val="FF0000"/>
                </a:solidFill>
              </a:rPr>
              <a:t>&gt;760-749-0107&lt;/</a:t>
            </a:r>
            <a:r>
              <a:rPr lang="en-US" sz="3200" b="1" dirty="0" smtClean="0">
                <a:solidFill>
                  <a:srgbClr val="FF0000"/>
                </a:solidFill>
              </a:rPr>
              <a:t>a&gt;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1371600" y="2514600"/>
            <a:ext cx="1866900" cy="1528948"/>
          </a:xfrm>
          <a:prstGeom prst="upArrowCallou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scheme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" y="4343400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Launches phone or key pad on mobile device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 flipV="1">
            <a:off x="457200" y="6156960"/>
            <a:ext cx="8229600" cy="91440"/>
          </a:xfrm>
        </p:spPr>
        <p:txBody>
          <a:bodyPr>
            <a:normAutofit fontScale="25000" lnSpcReduction="20000"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30694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941</TotalTime>
  <Words>423</Words>
  <Application>Microsoft Office PowerPoint</Application>
  <PresentationFormat>On-screen Show (4:3)</PresentationFormat>
  <Paragraphs>146</Paragraphs>
  <Slides>19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Origin</vt:lpstr>
      <vt:lpstr>WEBD 162</vt:lpstr>
      <vt:lpstr> Adding  Links</vt:lpstr>
      <vt:lpstr>Adding Links</vt:lpstr>
      <vt:lpstr>Adding Links</vt:lpstr>
      <vt:lpstr>Adding Links – target into new tab</vt:lpstr>
      <vt:lpstr>Adding Links – target into new tab</vt:lpstr>
      <vt:lpstr>Adding Links – title attribute</vt:lpstr>
      <vt:lpstr>Adding Links – Email links</vt:lpstr>
      <vt:lpstr>Adding Links – Telephone links - mobile</vt:lpstr>
      <vt:lpstr>Adding Links – Text Msg links - mobile</vt:lpstr>
      <vt:lpstr>Relative / Absolute URLS (paths)</vt:lpstr>
      <vt:lpstr>Relative Linking - Paths</vt:lpstr>
      <vt:lpstr>Relative Linking – Same Folder / Directory</vt:lpstr>
      <vt:lpstr>Relative Linking – to Folder Below Root</vt:lpstr>
      <vt:lpstr>Relative Linking – to 2 Folders Below Root</vt:lpstr>
      <vt:lpstr>Relative Linking – going up from Folder Below Root</vt:lpstr>
      <vt:lpstr>Relative Linking – going up from 2 Folders Below Root</vt:lpstr>
      <vt:lpstr>Relative Linking – relative to the root</vt:lpstr>
      <vt:lpstr>Linking to a specific point in a page – fragment – pg 117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 170</dc:title>
  <dc:creator>teresa</dc:creator>
  <cp:lastModifiedBy>teresa</cp:lastModifiedBy>
  <cp:revision>87</cp:revision>
  <cp:lastPrinted>2015-02-13T00:21:53Z</cp:lastPrinted>
  <dcterms:created xsi:type="dcterms:W3CDTF">2012-07-06T23:37:50Z</dcterms:created>
  <dcterms:modified xsi:type="dcterms:W3CDTF">2015-02-14T00:02:40Z</dcterms:modified>
</cp:coreProperties>
</file>